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Average"/>
      <p:regular r:id="rId32"/>
    </p:embeddedFont>
    <p:embeddedFont>
      <p:font typeface="Oswald"/>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swald-regular.fntdata"/><Relationship Id="rId10" Type="http://schemas.openxmlformats.org/officeDocument/2006/relationships/slide" Target="slides/slide5.xml"/><Relationship Id="rId32" Type="http://schemas.openxmlformats.org/officeDocument/2006/relationships/font" Target="fonts/Average-regular.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swald-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d5e7c4a71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d5e7c4a71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Leyton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d5e7c4a7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d5e7c4a7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determined a blowout would be any game that was won by 7 or more points, and inversely for close games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24003e158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24003e158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d5e7c4a7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d5e7c4a7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1fcb98849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1fcb98849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1d5e7c4a71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1d5e7c4a71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d5e7c4a71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d5e7c4a71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eb04395e1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eb04395e1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1d5e7c4a71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1d5e7c4a71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1d5e7c4a7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1d5e7c4a7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1eb04395e1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1eb04395e1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Leyton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1d5e7c4a7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1d5e7c4a7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1eb04395e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1eb04395e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d5e7c4a71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d5e7c4a71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eb04395e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eb04395e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d5e7c4a71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d5e7c4a71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1d5e7c4a71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1d5e7c4a71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1d5e7c4a71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1d5e7c4a71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1d5e7c4a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1d5e7c4a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Leyton</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1d5e7c4a7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1d5e7c4a7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Lucas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1d5e7c4a71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1d5e7c4a71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Leyton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1d5e7c4a71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1d5e7c4a7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Leyton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1eb04395e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1eb04395e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Leyton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1d5e7c4a7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1d5e7c4a7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Leyton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1eb04395e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1eb04395e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Leyton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9.png"/><Relationship Id="rId5"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jpg"/><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Data-Mining Report</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Luis Lavat, Lucas Sanchez, &amp; Leyton Lewis</a:t>
            </a:r>
            <a:endParaRPr/>
          </a:p>
        </p:txBody>
      </p:sp>
      <p:pic>
        <p:nvPicPr>
          <p:cNvPr id="61" name="Google Shape;61;p13"/>
          <p:cNvPicPr preferRelativeResize="0"/>
          <p:nvPr/>
        </p:nvPicPr>
        <p:blipFill>
          <a:blip r:embed="rId3">
            <a:alphaModFix/>
          </a:blip>
          <a:stretch>
            <a:fillRect/>
          </a:stretch>
        </p:blipFill>
        <p:spPr>
          <a:xfrm>
            <a:off x="3676126" y="132550"/>
            <a:ext cx="1791725" cy="164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Query #3: </a:t>
            </a:r>
            <a:r>
              <a:rPr lang="en" sz="1700"/>
              <a:t>What is the average margin of victory in Super Bowl games over time?</a:t>
            </a:r>
            <a:endParaRPr sz="1700"/>
          </a:p>
        </p:txBody>
      </p:sp>
      <p:sp>
        <p:nvSpPr>
          <p:cNvPr id="121" name="Google Shape;12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2" name="Google Shape;122;p22"/>
          <p:cNvPicPr preferRelativeResize="0"/>
          <p:nvPr/>
        </p:nvPicPr>
        <p:blipFill>
          <a:blip r:embed="rId3">
            <a:alphaModFix/>
          </a:blip>
          <a:stretch>
            <a:fillRect/>
          </a:stretch>
        </p:blipFill>
        <p:spPr>
          <a:xfrm>
            <a:off x="118873" y="1017725"/>
            <a:ext cx="4573200" cy="3883576"/>
          </a:xfrm>
          <a:prstGeom prst="rect">
            <a:avLst/>
          </a:prstGeom>
          <a:noFill/>
          <a:ln>
            <a:noFill/>
          </a:ln>
        </p:spPr>
      </p:pic>
      <p:pic>
        <p:nvPicPr>
          <p:cNvPr id="123" name="Google Shape;123;p22"/>
          <p:cNvPicPr preferRelativeResize="0"/>
          <p:nvPr/>
        </p:nvPicPr>
        <p:blipFill>
          <a:blip r:embed="rId4">
            <a:alphaModFix/>
          </a:blip>
          <a:stretch>
            <a:fillRect/>
          </a:stretch>
        </p:blipFill>
        <p:spPr>
          <a:xfrm>
            <a:off x="4784875" y="1220737"/>
            <a:ext cx="4359124" cy="32798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1900"/>
              <a:t>Query #4: #relationship between tv ratings and </a:t>
            </a:r>
            <a:r>
              <a:rPr lang="en" sz="1900"/>
              <a:t>super bowl</a:t>
            </a:r>
            <a:r>
              <a:rPr lang="en" sz="1900"/>
              <a:t> outcome (close games vs blowouts)</a:t>
            </a:r>
            <a:endParaRPr sz="1900"/>
          </a:p>
        </p:txBody>
      </p:sp>
      <p:sp>
        <p:nvSpPr>
          <p:cNvPr id="129" name="Google Shape;129;p23"/>
          <p:cNvSpPr txBox="1"/>
          <p:nvPr>
            <p:ph idx="1" type="body"/>
          </p:nvPr>
        </p:nvSpPr>
        <p:spPr>
          <a:xfrm>
            <a:off x="5421525" y="1390125"/>
            <a:ext cx="3411000" cy="317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n"/>
              <a:t>T = -1.9015 suggests that the mean TV ratings for “blowout” games is lower than those for “close games”</a:t>
            </a:r>
            <a:endParaRPr/>
          </a:p>
          <a:p>
            <a:pPr indent="0" lvl="0" marL="0" rtl="0" algn="l">
              <a:spcBef>
                <a:spcPts val="1200"/>
              </a:spcBef>
              <a:spcAft>
                <a:spcPts val="1200"/>
              </a:spcAft>
              <a:buNone/>
            </a:pPr>
            <a:r>
              <a:t/>
            </a:r>
            <a:endParaRPr/>
          </a:p>
        </p:txBody>
      </p:sp>
      <p:pic>
        <p:nvPicPr>
          <p:cNvPr id="130" name="Google Shape;130;p23"/>
          <p:cNvPicPr preferRelativeResize="0"/>
          <p:nvPr/>
        </p:nvPicPr>
        <p:blipFill>
          <a:blip r:embed="rId3">
            <a:alphaModFix/>
          </a:blip>
          <a:stretch>
            <a:fillRect/>
          </a:stretch>
        </p:blipFill>
        <p:spPr>
          <a:xfrm>
            <a:off x="415362" y="1390116"/>
            <a:ext cx="4939849" cy="1592300"/>
          </a:xfrm>
          <a:prstGeom prst="rect">
            <a:avLst/>
          </a:prstGeom>
          <a:noFill/>
          <a:ln>
            <a:noFill/>
          </a:ln>
        </p:spPr>
      </p:pic>
      <p:pic>
        <p:nvPicPr>
          <p:cNvPr id="131" name="Google Shape;131;p23"/>
          <p:cNvPicPr preferRelativeResize="0"/>
          <p:nvPr/>
        </p:nvPicPr>
        <p:blipFill>
          <a:blip r:embed="rId4">
            <a:alphaModFix/>
          </a:blip>
          <a:stretch>
            <a:fillRect/>
          </a:stretch>
        </p:blipFill>
        <p:spPr>
          <a:xfrm>
            <a:off x="491425" y="3291150"/>
            <a:ext cx="4658026" cy="1031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a:t>
            </a:r>
            <a:endParaRPr/>
          </a:p>
        </p:txBody>
      </p:sp>
      <p:pic>
        <p:nvPicPr>
          <p:cNvPr id="137" name="Google Shape;137;p24"/>
          <p:cNvPicPr preferRelativeResize="0"/>
          <p:nvPr/>
        </p:nvPicPr>
        <p:blipFill>
          <a:blip r:embed="rId3">
            <a:alphaModFix/>
          </a:blip>
          <a:stretch>
            <a:fillRect/>
          </a:stretch>
        </p:blipFill>
        <p:spPr>
          <a:xfrm>
            <a:off x="2700725" y="525124"/>
            <a:ext cx="3742551" cy="4093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5"/>
          <p:cNvSpPr txBox="1"/>
          <p:nvPr>
            <p:ph type="title"/>
          </p:nvPr>
        </p:nvSpPr>
        <p:spPr>
          <a:xfrm>
            <a:off x="311700" y="315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Query #5: </a:t>
            </a:r>
            <a:r>
              <a:rPr lang="en" sz="1700"/>
              <a:t>What is the trend in TV viewership (average viewers) over the years, and how does it correlate with ad cost?</a:t>
            </a:r>
            <a:endParaRPr sz="1700"/>
          </a:p>
        </p:txBody>
      </p:sp>
      <p:pic>
        <p:nvPicPr>
          <p:cNvPr id="143" name="Google Shape;143;p25"/>
          <p:cNvPicPr preferRelativeResize="0"/>
          <p:nvPr/>
        </p:nvPicPr>
        <p:blipFill>
          <a:blip r:embed="rId3">
            <a:alphaModFix/>
          </a:blip>
          <a:stretch>
            <a:fillRect/>
          </a:stretch>
        </p:blipFill>
        <p:spPr>
          <a:xfrm>
            <a:off x="4197324" y="1203425"/>
            <a:ext cx="4784998" cy="3314476"/>
          </a:xfrm>
          <a:prstGeom prst="rect">
            <a:avLst/>
          </a:prstGeom>
          <a:noFill/>
          <a:ln>
            <a:noFill/>
          </a:ln>
        </p:spPr>
      </p:pic>
      <p:pic>
        <p:nvPicPr>
          <p:cNvPr id="144" name="Google Shape;144;p25"/>
          <p:cNvPicPr preferRelativeResize="0"/>
          <p:nvPr/>
        </p:nvPicPr>
        <p:blipFill>
          <a:blip r:embed="rId4">
            <a:alphaModFix/>
          </a:blip>
          <a:stretch>
            <a:fillRect/>
          </a:stretch>
        </p:blipFill>
        <p:spPr>
          <a:xfrm>
            <a:off x="231400" y="1152475"/>
            <a:ext cx="3332924" cy="3645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a:t>
            </a:r>
            <a:endParaRPr/>
          </a:p>
        </p:txBody>
      </p:sp>
      <p:pic>
        <p:nvPicPr>
          <p:cNvPr id="150" name="Google Shape;150;p26"/>
          <p:cNvPicPr preferRelativeResize="0"/>
          <p:nvPr/>
        </p:nvPicPr>
        <p:blipFill>
          <a:blip r:embed="rId3">
            <a:alphaModFix/>
          </a:blip>
          <a:stretch>
            <a:fillRect/>
          </a:stretch>
        </p:blipFill>
        <p:spPr>
          <a:xfrm>
            <a:off x="2816575" y="651838"/>
            <a:ext cx="3510856" cy="3839824"/>
          </a:xfrm>
          <a:prstGeom prst="rect">
            <a:avLst/>
          </a:prstGeom>
          <a:noFill/>
          <a:ln>
            <a:noFill/>
          </a:ln>
        </p:spPr>
      </p:pic>
      <p:pic>
        <p:nvPicPr>
          <p:cNvPr id="151" name="Google Shape;151;p26"/>
          <p:cNvPicPr preferRelativeResize="0"/>
          <p:nvPr/>
        </p:nvPicPr>
        <p:blipFill>
          <a:blip r:embed="rId4">
            <a:alphaModFix/>
          </a:blip>
          <a:stretch>
            <a:fillRect/>
          </a:stretch>
        </p:blipFill>
        <p:spPr>
          <a:xfrm>
            <a:off x="6457531" y="1590350"/>
            <a:ext cx="2466975" cy="1857375"/>
          </a:xfrm>
          <a:prstGeom prst="rect">
            <a:avLst/>
          </a:prstGeom>
          <a:noFill/>
          <a:ln>
            <a:noFill/>
          </a:ln>
        </p:spPr>
      </p:pic>
      <p:pic>
        <p:nvPicPr>
          <p:cNvPr id="152" name="Google Shape;152;p26"/>
          <p:cNvPicPr preferRelativeResize="0"/>
          <p:nvPr/>
        </p:nvPicPr>
        <p:blipFill>
          <a:blip r:embed="rId5">
            <a:alphaModFix/>
          </a:blip>
          <a:stretch>
            <a:fillRect/>
          </a:stretch>
        </p:blipFill>
        <p:spPr>
          <a:xfrm>
            <a:off x="44606" y="1638413"/>
            <a:ext cx="2641868" cy="17612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311700" y="161100"/>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Query #6: </a:t>
            </a:r>
            <a:r>
              <a:rPr lang="en" sz="1800"/>
              <a:t>How does super bowl wins vary by conference (NFC v AFC)</a:t>
            </a:r>
            <a:endParaRPr sz="1800"/>
          </a:p>
        </p:txBody>
      </p:sp>
      <p:pic>
        <p:nvPicPr>
          <p:cNvPr id="158" name="Google Shape;158;p27"/>
          <p:cNvPicPr preferRelativeResize="0"/>
          <p:nvPr/>
        </p:nvPicPr>
        <p:blipFill>
          <a:blip r:embed="rId3">
            <a:alphaModFix/>
          </a:blip>
          <a:stretch>
            <a:fillRect/>
          </a:stretch>
        </p:blipFill>
        <p:spPr>
          <a:xfrm>
            <a:off x="5559325" y="903175"/>
            <a:ext cx="3272974" cy="3579651"/>
          </a:xfrm>
          <a:prstGeom prst="rect">
            <a:avLst/>
          </a:prstGeom>
          <a:noFill/>
          <a:ln>
            <a:noFill/>
          </a:ln>
        </p:spPr>
      </p:pic>
      <p:pic>
        <p:nvPicPr>
          <p:cNvPr id="159" name="Google Shape;159;p27"/>
          <p:cNvPicPr preferRelativeResize="0"/>
          <p:nvPr/>
        </p:nvPicPr>
        <p:blipFill>
          <a:blip r:embed="rId4">
            <a:alphaModFix/>
          </a:blip>
          <a:stretch>
            <a:fillRect/>
          </a:stretch>
        </p:blipFill>
        <p:spPr>
          <a:xfrm>
            <a:off x="377900" y="858774"/>
            <a:ext cx="4677926" cy="1961725"/>
          </a:xfrm>
          <a:prstGeom prst="rect">
            <a:avLst/>
          </a:prstGeom>
          <a:noFill/>
          <a:ln>
            <a:noFill/>
          </a:ln>
        </p:spPr>
      </p:pic>
      <p:pic>
        <p:nvPicPr>
          <p:cNvPr id="160" name="Google Shape;160;p27"/>
          <p:cNvPicPr preferRelativeResize="0"/>
          <p:nvPr/>
        </p:nvPicPr>
        <p:blipFill>
          <a:blip r:embed="rId5">
            <a:alphaModFix/>
          </a:blip>
          <a:stretch>
            <a:fillRect/>
          </a:stretch>
        </p:blipFill>
        <p:spPr>
          <a:xfrm>
            <a:off x="311709" y="2945475"/>
            <a:ext cx="4284820" cy="19617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Query #7: Total Super Bowl Wins by Division</a:t>
            </a:r>
            <a:endParaRPr/>
          </a:p>
        </p:txBody>
      </p:sp>
      <p:pic>
        <p:nvPicPr>
          <p:cNvPr id="166" name="Google Shape;166;p28"/>
          <p:cNvPicPr preferRelativeResize="0"/>
          <p:nvPr/>
        </p:nvPicPr>
        <p:blipFill>
          <a:blip r:embed="rId3">
            <a:alphaModFix/>
          </a:blip>
          <a:stretch>
            <a:fillRect/>
          </a:stretch>
        </p:blipFill>
        <p:spPr>
          <a:xfrm>
            <a:off x="4572000" y="1476375"/>
            <a:ext cx="4229100" cy="2190750"/>
          </a:xfrm>
          <a:prstGeom prst="rect">
            <a:avLst/>
          </a:prstGeom>
          <a:noFill/>
          <a:ln>
            <a:noFill/>
          </a:ln>
        </p:spPr>
      </p:pic>
      <p:pic>
        <p:nvPicPr>
          <p:cNvPr id="167" name="Google Shape;167;p28"/>
          <p:cNvPicPr preferRelativeResize="0"/>
          <p:nvPr/>
        </p:nvPicPr>
        <p:blipFill>
          <a:blip r:embed="rId4">
            <a:alphaModFix/>
          </a:blip>
          <a:stretch>
            <a:fillRect/>
          </a:stretch>
        </p:blipFill>
        <p:spPr>
          <a:xfrm>
            <a:off x="357903" y="1239075"/>
            <a:ext cx="4164375" cy="31432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a:t>
            </a:r>
            <a:endParaRPr/>
          </a:p>
        </p:txBody>
      </p:sp>
      <p:pic>
        <p:nvPicPr>
          <p:cNvPr id="173" name="Google Shape;173;p29"/>
          <p:cNvPicPr preferRelativeResize="0"/>
          <p:nvPr/>
        </p:nvPicPr>
        <p:blipFill>
          <a:blip r:embed="rId3">
            <a:alphaModFix/>
          </a:blip>
          <a:stretch>
            <a:fillRect/>
          </a:stretch>
        </p:blipFill>
        <p:spPr>
          <a:xfrm>
            <a:off x="2488475" y="445026"/>
            <a:ext cx="4167051" cy="4557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Query #8: </a:t>
            </a:r>
            <a:r>
              <a:rPr lang="en" sz="1700"/>
              <a:t>Which teams have won the most Super Bowl titles, and how has their performance varied over time?</a:t>
            </a:r>
            <a:endParaRPr sz="1700"/>
          </a:p>
        </p:txBody>
      </p:sp>
      <p:pic>
        <p:nvPicPr>
          <p:cNvPr id="179" name="Google Shape;179;p30"/>
          <p:cNvPicPr preferRelativeResize="0"/>
          <p:nvPr/>
        </p:nvPicPr>
        <p:blipFill>
          <a:blip r:embed="rId3">
            <a:alphaModFix/>
          </a:blip>
          <a:stretch>
            <a:fillRect/>
          </a:stretch>
        </p:blipFill>
        <p:spPr>
          <a:xfrm>
            <a:off x="5148561" y="846225"/>
            <a:ext cx="3683739" cy="4028900"/>
          </a:xfrm>
          <a:prstGeom prst="rect">
            <a:avLst/>
          </a:prstGeom>
          <a:noFill/>
          <a:ln>
            <a:noFill/>
          </a:ln>
        </p:spPr>
      </p:pic>
      <p:pic>
        <p:nvPicPr>
          <p:cNvPr id="180" name="Google Shape;180;p30"/>
          <p:cNvPicPr preferRelativeResize="0"/>
          <p:nvPr/>
        </p:nvPicPr>
        <p:blipFill>
          <a:blip r:embed="rId4">
            <a:alphaModFix/>
          </a:blip>
          <a:stretch>
            <a:fillRect/>
          </a:stretch>
        </p:blipFill>
        <p:spPr>
          <a:xfrm>
            <a:off x="448900" y="1475747"/>
            <a:ext cx="4304850" cy="2097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Query #9: What position is most likely to win </a:t>
            </a:r>
            <a:r>
              <a:rPr lang="en"/>
              <a:t>super bowl</a:t>
            </a:r>
            <a:r>
              <a:rPr lang="en"/>
              <a:t> </a:t>
            </a:r>
            <a:r>
              <a:rPr lang="en"/>
              <a:t>MVP</a:t>
            </a:r>
            <a:endParaRPr/>
          </a:p>
        </p:txBody>
      </p:sp>
      <p:pic>
        <p:nvPicPr>
          <p:cNvPr id="186" name="Google Shape;186;p31"/>
          <p:cNvPicPr preferRelativeResize="0"/>
          <p:nvPr/>
        </p:nvPicPr>
        <p:blipFill>
          <a:blip r:embed="rId3">
            <a:alphaModFix/>
          </a:blip>
          <a:stretch>
            <a:fillRect/>
          </a:stretch>
        </p:blipFill>
        <p:spPr>
          <a:xfrm>
            <a:off x="132075" y="1152475"/>
            <a:ext cx="3357949" cy="3416400"/>
          </a:xfrm>
          <a:prstGeom prst="rect">
            <a:avLst/>
          </a:prstGeom>
          <a:noFill/>
          <a:ln>
            <a:noFill/>
          </a:ln>
        </p:spPr>
      </p:pic>
      <p:pic>
        <p:nvPicPr>
          <p:cNvPr id="187" name="Google Shape;187;p31"/>
          <p:cNvPicPr preferRelativeResize="0"/>
          <p:nvPr/>
        </p:nvPicPr>
        <p:blipFill>
          <a:blip r:embed="rId4">
            <a:alphaModFix/>
          </a:blip>
          <a:stretch>
            <a:fillRect/>
          </a:stretch>
        </p:blipFill>
        <p:spPr>
          <a:xfrm>
            <a:off x="3627950" y="1684663"/>
            <a:ext cx="5396426" cy="235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246650"/>
            <a:ext cx="8520600" cy="79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800"/>
              <a:t>Table of Contents</a:t>
            </a:r>
            <a:endParaRPr sz="4800"/>
          </a:p>
        </p:txBody>
      </p:sp>
      <p:sp>
        <p:nvSpPr>
          <p:cNvPr id="67" name="Google Shape;67;p14"/>
          <p:cNvSpPr txBox="1"/>
          <p:nvPr>
            <p:ph idx="1" type="body"/>
          </p:nvPr>
        </p:nvSpPr>
        <p:spPr>
          <a:xfrm>
            <a:off x="311700" y="1143350"/>
            <a:ext cx="8520600" cy="3416400"/>
          </a:xfrm>
          <a:prstGeom prst="rect">
            <a:avLst/>
          </a:prstGeom>
        </p:spPr>
        <p:txBody>
          <a:bodyPr anchorCtr="0" anchor="t" bIns="91425" lIns="91425" spcFirstLastPara="1" rIns="91425" wrap="square" tIns="91425">
            <a:normAutofit/>
          </a:bodyPr>
          <a:lstStyle/>
          <a:p>
            <a:pPr indent="-457200" lvl="0" marL="457200" rtl="0" algn="l">
              <a:spcBef>
                <a:spcPts val="0"/>
              </a:spcBef>
              <a:spcAft>
                <a:spcPts val="0"/>
              </a:spcAft>
              <a:buSzPts val="3600"/>
              <a:buAutoNum type="arabicPeriod"/>
            </a:pPr>
            <a:r>
              <a:rPr lang="en" sz="3600"/>
              <a:t>Executive Summary</a:t>
            </a:r>
            <a:endParaRPr sz="3600"/>
          </a:p>
          <a:p>
            <a:pPr indent="-457200" lvl="0" marL="457200" rtl="0" algn="l">
              <a:spcBef>
                <a:spcPts val="0"/>
              </a:spcBef>
              <a:spcAft>
                <a:spcPts val="0"/>
              </a:spcAft>
              <a:buSzPts val="3600"/>
              <a:buAutoNum type="arabicPeriod"/>
            </a:pPr>
            <a:r>
              <a:rPr lang="en" sz="3600"/>
              <a:t>Data Cleaning</a:t>
            </a:r>
            <a:endParaRPr sz="3600"/>
          </a:p>
          <a:p>
            <a:pPr indent="-457200" lvl="0" marL="457200" rtl="0" algn="l">
              <a:spcBef>
                <a:spcPts val="0"/>
              </a:spcBef>
              <a:spcAft>
                <a:spcPts val="0"/>
              </a:spcAft>
              <a:buSzPts val="3600"/>
              <a:buAutoNum type="arabicPeriod"/>
            </a:pPr>
            <a:r>
              <a:rPr lang="en" sz="3600"/>
              <a:t>Goals of our Analysis</a:t>
            </a:r>
            <a:endParaRPr sz="3600"/>
          </a:p>
          <a:p>
            <a:pPr indent="-457200" lvl="0" marL="457200" rtl="0" algn="l">
              <a:spcBef>
                <a:spcPts val="0"/>
              </a:spcBef>
              <a:spcAft>
                <a:spcPts val="0"/>
              </a:spcAft>
              <a:buSzPts val="3600"/>
              <a:buAutoNum type="arabicPeriod"/>
            </a:pPr>
            <a:r>
              <a:rPr lang="en" sz="3600"/>
              <a:t>Queries/Visualizations</a:t>
            </a:r>
            <a:endParaRPr sz="3600"/>
          </a:p>
          <a:p>
            <a:pPr indent="-457200" lvl="0" marL="457200" rtl="0" algn="l">
              <a:spcBef>
                <a:spcPts val="0"/>
              </a:spcBef>
              <a:spcAft>
                <a:spcPts val="0"/>
              </a:spcAft>
              <a:buSzPts val="3600"/>
              <a:buAutoNum type="arabicPeriod"/>
            </a:pPr>
            <a:r>
              <a:rPr lang="en" sz="3600"/>
              <a:t>Conclusion </a:t>
            </a:r>
            <a:endParaRPr sz="3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2"/>
          <p:cNvSpPr txBox="1"/>
          <p:nvPr>
            <p:ph type="title"/>
          </p:nvPr>
        </p:nvSpPr>
        <p:spPr>
          <a:xfrm>
            <a:off x="311700" y="2893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Query #10: Is the correlation between total points </a:t>
            </a:r>
            <a:r>
              <a:rPr lang="en" sz="2100"/>
              <a:t>scored and attendance? </a:t>
            </a:r>
            <a:endParaRPr sz="2100"/>
          </a:p>
        </p:txBody>
      </p:sp>
      <p:sp>
        <p:nvSpPr>
          <p:cNvPr id="193" name="Google Shape;193;p32"/>
          <p:cNvSpPr txBox="1"/>
          <p:nvPr>
            <p:ph idx="1" type="body"/>
          </p:nvPr>
        </p:nvSpPr>
        <p:spPr>
          <a:xfrm>
            <a:off x="6139775" y="1016800"/>
            <a:ext cx="2692800" cy="35967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Correlation coefficient: -0.01594</a:t>
            </a:r>
            <a:endParaRPr sz="1900"/>
          </a:p>
          <a:p>
            <a:pPr indent="-349250" lvl="1" marL="914400" rtl="0" algn="l">
              <a:spcBef>
                <a:spcPts val="0"/>
              </a:spcBef>
              <a:spcAft>
                <a:spcPts val="0"/>
              </a:spcAft>
              <a:buSzPts val="1900"/>
              <a:buChar char="-"/>
            </a:pPr>
            <a:r>
              <a:rPr lang="en" sz="1900"/>
              <a:t>Indicates almost no linear correlation</a:t>
            </a:r>
            <a:endParaRPr sz="1900"/>
          </a:p>
          <a:p>
            <a:pPr indent="-349250" lvl="0" marL="457200" rtl="0" algn="l">
              <a:spcBef>
                <a:spcPts val="0"/>
              </a:spcBef>
              <a:spcAft>
                <a:spcPts val="0"/>
              </a:spcAft>
              <a:buSzPts val="1900"/>
              <a:buChar char="●"/>
            </a:pPr>
            <a:r>
              <a:rPr lang="en" sz="1900"/>
              <a:t>P-value: 0.9098</a:t>
            </a:r>
            <a:endParaRPr sz="1900"/>
          </a:p>
          <a:p>
            <a:pPr indent="-349250" lvl="1" marL="914400" rtl="0" algn="l">
              <a:spcBef>
                <a:spcPts val="0"/>
              </a:spcBef>
              <a:spcAft>
                <a:spcPts val="0"/>
              </a:spcAft>
              <a:buSzPts val="1900"/>
              <a:buChar char="○"/>
            </a:pPr>
            <a:r>
              <a:rPr lang="en" sz="1900"/>
              <a:t>Non statistically significant</a:t>
            </a:r>
            <a:endParaRPr sz="1900"/>
          </a:p>
          <a:p>
            <a:pPr indent="0" lvl="0" marL="0" rtl="0" algn="l">
              <a:spcBef>
                <a:spcPts val="1200"/>
              </a:spcBef>
              <a:spcAft>
                <a:spcPts val="1200"/>
              </a:spcAft>
              <a:buSzPts val="605"/>
              <a:buNone/>
            </a:pPr>
            <a:r>
              <a:t/>
            </a:r>
            <a:endParaRPr sz="1405"/>
          </a:p>
        </p:txBody>
      </p:sp>
      <p:pic>
        <p:nvPicPr>
          <p:cNvPr id="194" name="Google Shape;194;p32"/>
          <p:cNvPicPr preferRelativeResize="0"/>
          <p:nvPr/>
        </p:nvPicPr>
        <p:blipFill>
          <a:blip r:embed="rId3">
            <a:alphaModFix/>
          </a:blip>
          <a:stretch>
            <a:fillRect/>
          </a:stretch>
        </p:blipFill>
        <p:spPr>
          <a:xfrm>
            <a:off x="1149875" y="3045625"/>
            <a:ext cx="4133900" cy="1824200"/>
          </a:xfrm>
          <a:prstGeom prst="rect">
            <a:avLst/>
          </a:prstGeom>
          <a:noFill/>
          <a:ln>
            <a:noFill/>
          </a:ln>
        </p:spPr>
      </p:pic>
      <p:pic>
        <p:nvPicPr>
          <p:cNvPr id="195" name="Google Shape;195;p32"/>
          <p:cNvPicPr preferRelativeResize="0"/>
          <p:nvPr/>
        </p:nvPicPr>
        <p:blipFill>
          <a:blip r:embed="rId4">
            <a:alphaModFix/>
          </a:blip>
          <a:stretch>
            <a:fillRect/>
          </a:stretch>
        </p:blipFill>
        <p:spPr>
          <a:xfrm>
            <a:off x="531375" y="862025"/>
            <a:ext cx="5608400" cy="1973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a:t>
            </a:r>
            <a:endParaRPr/>
          </a:p>
        </p:txBody>
      </p:sp>
      <p:sp>
        <p:nvSpPr>
          <p:cNvPr id="201" name="Google Shape;201;p33"/>
          <p:cNvSpPr txBox="1"/>
          <p:nvPr>
            <p:ph idx="1" type="body"/>
          </p:nvPr>
        </p:nvSpPr>
        <p:spPr>
          <a:xfrm>
            <a:off x="3421350" y="4570800"/>
            <a:ext cx="2301300" cy="5727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 sz="2600"/>
              <a:t>No Correlation </a:t>
            </a:r>
            <a:endParaRPr sz="2600"/>
          </a:p>
        </p:txBody>
      </p:sp>
      <p:pic>
        <p:nvPicPr>
          <p:cNvPr id="202" name="Google Shape;202;p33"/>
          <p:cNvPicPr preferRelativeResize="0"/>
          <p:nvPr/>
        </p:nvPicPr>
        <p:blipFill>
          <a:blip r:embed="rId3">
            <a:alphaModFix/>
          </a:blip>
          <a:stretch>
            <a:fillRect/>
          </a:stretch>
        </p:blipFill>
        <p:spPr>
          <a:xfrm>
            <a:off x="1781000" y="1049888"/>
            <a:ext cx="5581998" cy="34887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Query #11: Is there a correlation between ticket prices and </a:t>
            </a:r>
            <a:r>
              <a:rPr lang="en" sz="2500"/>
              <a:t>attendance</a:t>
            </a:r>
            <a:r>
              <a:rPr lang="en" sz="2500"/>
              <a:t>?</a:t>
            </a:r>
            <a:endParaRPr sz="2500"/>
          </a:p>
        </p:txBody>
      </p:sp>
      <p:sp>
        <p:nvSpPr>
          <p:cNvPr id="208" name="Google Shape;208;p34"/>
          <p:cNvSpPr txBox="1"/>
          <p:nvPr>
            <p:ph idx="1" type="body"/>
          </p:nvPr>
        </p:nvSpPr>
        <p:spPr>
          <a:xfrm>
            <a:off x="5417250" y="1958088"/>
            <a:ext cx="3437700" cy="12273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Correlation Coefficient: -0.2359</a:t>
            </a:r>
            <a:endParaRPr sz="1500"/>
          </a:p>
          <a:p>
            <a:pPr indent="-317500" lvl="1" marL="914400" rtl="0" algn="l">
              <a:spcBef>
                <a:spcPts val="0"/>
              </a:spcBef>
              <a:spcAft>
                <a:spcPts val="0"/>
              </a:spcAft>
              <a:buSzPts val="1400"/>
              <a:buChar char="○"/>
            </a:pPr>
            <a:r>
              <a:rPr lang="en"/>
              <a:t>Weak and Negative correlation</a:t>
            </a:r>
            <a:endParaRPr/>
          </a:p>
          <a:p>
            <a:pPr indent="-323850" lvl="0" marL="457200" rtl="0" algn="l">
              <a:spcBef>
                <a:spcPts val="0"/>
              </a:spcBef>
              <a:spcAft>
                <a:spcPts val="0"/>
              </a:spcAft>
              <a:buSzPts val="1500"/>
              <a:buChar char="●"/>
            </a:pPr>
            <a:r>
              <a:rPr lang="en" sz="1500"/>
              <a:t>P-value of 0.08897 shows the correlation could be due to chance</a:t>
            </a:r>
            <a:endParaRPr sz="1500"/>
          </a:p>
        </p:txBody>
      </p:sp>
      <p:pic>
        <p:nvPicPr>
          <p:cNvPr id="209" name="Google Shape;209;p34"/>
          <p:cNvPicPr preferRelativeResize="0"/>
          <p:nvPr/>
        </p:nvPicPr>
        <p:blipFill>
          <a:blip r:embed="rId3">
            <a:alphaModFix/>
          </a:blip>
          <a:stretch>
            <a:fillRect/>
          </a:stretch>
        </p:blipFill>
        <p:spPr>
          <a:xfrm>
            <a:off x="240400" y="2571750"/>
            <a:ext cx="5111624" cy="2179275"/>
          </a:xfrm>
          <a:prstGeom prst="rect">
            <a:avLst/>
          </a:prstGeom>
          <a:noFill/>
          <a:ln>
            <a:noFill/>
          </a:ln>
        </p:spPr>
      </p:pic>
      <p:pic>
        <p:nvPicPr>
          <p:cNvPr id="210" name="Google Shape;210;p34"/>
          <p:cNvPicPr preferRelativeResize="0"/>
          <p:nvPr/>
        </p:nvPicPr>
        <p:blipFill>
          <a:blip r:embed="rId4">
            <a:alphaModFix/>
          </a:blip>
          <a:stretch>
            <a:fillRect/>
          </a:stretch>
        </p:blipFill>
        <p:spPr>
          <a:xfrm>
            <a:off x="175188" y="1132137"/>
            <a:ext cx="5242050" cy="1325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311700" y="97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a:t>
            </a:r>
            <a:endParaRPr/>
          </a:p>
        </p:txBody>
      </p:sp>
      <p:pic>
        <p:nvPicPr>
          <p:cNvPr id="216" name="Google Shape;216;p35"/>
          <p:cNvPicPr preferRelativeResize="0"/>
          <p:nvPr/>
        </p:nvPicPr>
        <p:blipFill>
          <a:blip r:embed="rId3">
            <a:alphaModFix/>
          </a:blip>
          <a:stretch>
            <a:fillRect/>
          </a:stretch>
        </p:blipFill>
        <p:spPr>
          <a:xfrm>
            <a:off x="1996314" y="2115625"/>
            <a:ext cx="5151401" cy="2709024"/>
          </a:xfrm>
          <a:prstGeom prst="rect">
            <a:avLst/>
          </a:prstGeom>
          <a:noFill/>
          <a:ln>
            <a:noFill/>
          </a:ln>
        </p:spPr>
      </p:pic>
      <p:pic>
        <p:nvPicPr>
          <p:cNvPr id="217" name="Google Shape;217;p35"/>
          <p:cNvPicPr preferRelativeResize="0"/>
          <p:nvPr/>
        </p:nvPicPr>
        <p:blipFill>
          <a:blip r:embed="rId4">
            <a:alphaModFix/>
          </a:blip>
          <a:stretch>
            <a:fillRect/>
          </a:stretch>
        </p:blipFill>
        <p:spPr>
          <a:xfrm>
            <a:off x="2052638" y="669699"/>
            <a:ext cx="5038725" cy="1381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Query #12: Trend of Ticket Prices in the Super Bowl over time</a:t>
            </a:r>
            <a:endParaRPr/>
          </a:p>
        </p:txBody>
      </p:sp>
      <p:pic>
        <p:nvPicPr>
          <p:cNvPr id="223" name="Google Shape;223;p36"/>
          <p:cNvPicPr preferRelativeResize="0"/>
          <p:nvPr/>
        </p:nvPicPr>
        <p:blipFill>
          <a:blip r:embed="rId3">
            <a:alphaModFix/>
          </a:blip>
          <a:stretch>
            <a:fillRect/>
          </a:stretch>
        </p:blipFill>
        <p:spPr>
          <a:xfrm>
            <a:off x="540125" y="1305375"/>
            <a:ext cx="3169049" cy="3465975"/>
          </a:xfrm>
          <a:prstGeom prst="rect">
            <a:avLst/>
          </a:prstGeom>
          <a:noFill/>
          <a:ln>
            <a:noFill/>
          </a:ln>
        </p:spPr>
      </p:pic>
      <p:pic>
        <p:nvPicPr>
          <p:cNvPr id="224" name="Google Shape;224;p36"/>
          <p:cNvPicPr preferRelativeResize="0"/>
          <p:nvPr/>
        </p:nvPicPr>
        <p:blipFill>
          <a:blip r:embed="rId4">
            <a:alphaModFix/>
          </a:blip>
          <a:stretch>
            <a:fillRect/>
          </a:stretch>
        </p:blipFill>
        <p:spPr>
          <a:xfrm>
            <a:off x="4714550" y="1305375"/>
            <a:ext cx="3169049" cy="35843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a:t>
            </a:r>
            <a:endParaRPr/>
          </a:p>
        </p:txBody>
      </p:sp>
      <p:sp>
        <p:nvSpPr>
          <p:cNvPr id="230" name="Google Shape;23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There is very little correlation that determines attendance at Super Bowls, this could be attributed to the idea that people will always attend the Super Bowl, regardless of game outcome or ticket price. </a:t>
            </a:r>
            <a:endParaRPr/>
          </a:p>
          <a:p>
            <a:pPr indent="-342900" lvl="0" marL="457200" rtl="0" algn="l">
              <a:spcBef>
                <a:spcPts val="0"/>
              </a:spcBef>
              <a:spcAft>
                <a:spcPts val="0"/>
              </a:spcAft>
              <a:buSzPts val="1800"/>
              <a:buChar char="●"/>
            </a:pPr>
            <a:r>
              <a:rPr lang="en"/>
              <a:t>Total points scored has </a:t>
            </a:r>
            <a:r>
              <a:rPr lang="en"/>
              <a:t>increased</a:t>
            </a:r>
            <a:r>
              <a:rPr lang="en"/>
              <a:t>, which could be attributed to the evolution of football </a:t>
            </a:r>
            <a:endParaRPr/>
          </a:p>
          <a:p>
            <a:pPr indent="0" lvl="0" marL="0" rtl="0" algn="l">
              <a:spcBef>
                <a:spcPts val="1200"/>
              </a:spcBef>
              <a:spcAft>
                <a:spcPts val="0"/>
              </a:spcAft>
              <a:buNone/>
            </a:pPr>
            <a:r>
              <a:rPr lang="en"/>
              <a:t>Key insights:</a:t>
            </a:r>
            <a:endParaRPr/>
          </a:p>
          <a:p>
            <a:pPr indent="-342900" lvl="0" marL="457200" rtl="0" algn="l">
              <a:spcBef>
                <a:spcPts val="1200"/>
              </a:spcBef>
              <a:spcAft>
                <a:spcPts val="0"/>
              </a:spcAft>
              <a:buSzPts val="1800"/>
              <a:buChar char="●"/>
            </a:pPr>
            <a:r>
              <a:rPr lang="en"/>
              <a:t>Financial analysis: strong correlation between avg. viewership &amp; ad cost </a:t>
            </a:r>
            <a:endParaRPr/>
          </a:p>
          <a:p>
            <a:pPr indent="-342900" lvl="0" marL="457200" rtl="0" algn="l">
              <a:spcBef>
                <a:spcPts val="0"/>
              </a:spcBef>
              <a:spcAft>
                <a:spcPts val="0"/>
              </a:spcAft>
              <a:buSzPts val="1800"/>
              <a:buChar char="●"/>
            </a:pPr>
            <a:r>
              <a:rPr lang="en"/>
              <a:t>Performance analysis: the importance of the quarterback in Super Bowls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4300"/>
              <a:t>Thank you!</a:t>
            </a:r>
            <a:endParaRPr sz="4300"/>
          </a:p>
        </p:txBody>
      </p:sp>
      <p:pic>
        <p:nvPicPr>
          <p:cNvPr id="236" name="Google Shape;236;p38"/>
          <p:cNvPicPr preferRelativeResize="0"/>
          <p:nvPr/>
        </p:nvPicPr>
        <p:blipFill>
          <a:blip r:embed="rId3">
            <a:alphaModFix/>
          </a:blip>
          <a:stretch>
            <a:fillRect/>
          </a:stretch>
        </p:blipFill>
        <p:spPr>
          <a:xfrm>
            <a:off x="1707963" y="1249175"/>
            <a:ext cx="5728074" cy="3223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Executive Summary</a:t>
            </a:r>
            <a:endParaRPr/>
          </a:p>
        </p:txBody>
      </p:sp>
      <p:sp>
        <p:nvSpPr>
          <p:cNvPr id="73" name="Google Shape;73;p15"/>
          <p:cNvSpPr txBox="1"/>
          <p:nvPr>
            <p:ph idx="1" type="body"/>
          </p:nvPr>
        </p:nvSpPr>
        <p:spPr>
          <a:xfrm>
            <a:off x="311700" y="1086075"/>
            <a:ext cx="4020300" cy="2767500"/>
          </a:xfrm>
          <a:prstGeom prst="rect">
            <a:avLst/>
          </a:prstGeom>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en"/>
              <a:t>Time series data, containing 53 rows and 26 different variables</a:t>
            </a:r>
            <a:endParaRPr/>
          </a:p>
          <a:p>
            <a:pPr indent="-317500" lvl="1" marL="914400" rtl="0" algn="l">
              <a:spcBef>
                <a:spcPts val="0"/>
              </a:spcBef>
              <a:spcAft>
                <a:spcPts val="0"/>
              </a:spcAft>
              <a:buSzPts val="1400"/>
              <a:buChar char="○"/>
            </a:pPr>
            <a:r>
              <a:rPr lang="en"/>
              <a:t>Team data, game data, financial data</a:t>
            </a:r>
            <a:endParaRPr/>
          </a:p>
          <a:p>
            <a:pPr indent="-342900" lvl="0" marL="457200" rtl="0" algn="l">
              <a:spcBef>
                <a:spcPts val="0"/>
              </a:spcBef>
              <a:spcAft>
                <a:spcPts val="0"/>
              </a:spcAft>
              <a:buSzPts val="1800"/>
              <a:buChar char="●"/>
            </a:pPr>
            <a:r>
              <a:rPr lang="en"/>
              <a:t>Data is collected from 1967 - 2018 (Super Bowl I - Super Bowl LII)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74" name="Google Shape;74;p15"/>
          <p:cNvSpPr txBox="1"/>
          <p:nvPr/>
        </p:nvSpPr>
        <p:spPr>
          <a:xfrm>
            <a:off x="4258775" y="1033500"/>
            <a:ext cx="4626600" cy="307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accent3"/>
                </a:solidFill>
                <a:latin typeface="Average"/>
                <a:ea typeface="Average"/>
                <a:cs typeface="Average"/>
                <a:sym typeface="Average"/>
              </a:rPr>
              <a:t>Variables Analyzed (numerical vs categorical): </a:t>
            </a:r>
            <a:endParaRPr sz="1600">
              <a:solidFill>
                <a:schemeClr val="accent3"/>
              </a:solidFill>
              <a:latin typeface="Average"/>
              <a:ea typeface="Average"/>
              <a:cs typeface="Average"/>
              <a:sym typeface="Average"/>
            </a:endParaRPr>
          </a:p>
          <a:p>
            <a:pPr indent="0" lvl="0" marL="0" rtl="0" algn="l">
              <a:lnSpc>
                <a:spcPct val="115000"/>
              </a:lnSpc>
              <a:spcBef>
                <a:spcPts val="1200"/>
              </a:spcBef>
              <a:spcAft>
                <a:spcPts val="0"/>
              </a:spcAft>
              <a:buNone/>
            </a:pPr>
            <a:r>
              <a:rPr lang="en" sz="1500" u="sng">
                <a:solidFill>
                  <a:schemeClr val="accent3"/>
                </a:solidFill>
                <a:latin typeface="Average"/>
                <a:ea typeface="Average"/>
                <a:cs typeface="Average"/>
                <a:sym typeface="Average"/>
              </a:rPr>
              <a:t>Numeric:</a:t>
            </a:r>
            <a:r>
              <a:rPr lang="en" sz="1500">
                <a:solidFill>
                  <a:schemeClr val="accent3"/>
                </a:solidFill>
                <a:latin typeface="Average"/>
                <a:ea typeface="Average"/>
                <a:cs typeface="Average"/>
                <a:sym typeface="Average"/>
              </a:rPr>
              <a:t> SB, avg_us_viewers, ad_cost, attendance, winning_pts, losing_pts, combined_pts, difference_pts, Win_Count, Year.</a:t>
            </a:r>
            <a:endParaRPr sz="1500">
              <a:solidFill>
                <a:schemeClr val="accent3"/>
              </a:solidFill>
              <a:latin typeface="Average"/>
              <a:ea typeface="Average"/>
              <a:cs typeface="Average"/>
              <a:sym typeface="Average"/>
            </a:endParaRPr>
          </a:p>
          <a:p>
            <a:pPr indent="0" lvl="0" marL="0" rtl="0" algn="l">
              <a:lnSpc>
                <a:spcPct val="115000"/>
              </a:lnSpc>
              <a:spcBef>
                <a:spcPts val="1200"/>
              </a:spcBef>
              <a:spcAft>
                <a:spcPts val="1200"/>
              </a:spcAft>
              <a:buNone/>
            </a:pPr>
            <a:r>
              <a:rPr lang="en" sz="1500" u="sng">
                <a:solidFill>
                  <a:schemeClr val="accent3"/>
                </a:solidFill>
                <a:latin typeface="Average"/>
                <a:ea typeface="Average"/>
                <a:cs typeface="Average"/>
                <a:sym typeface="Average"/>
              </a:rPr>
              <a:t>Categorical:</a:t>
            </a:r>
            <a:r>
              <a:rPr lang="en" sz="1500">
                <a:solidFill>
                  <a:schemeClr val="accent3"/>
                </a:solidFill>
                <a:latin typeface="Average"/>
                <a:ea typeface="Average"/>
                <a:cs typeface="Average"/>
                <a:sym typeface="Average"/>
              </a:rPr>
              <a:t> Name, MVP, Position, Conference, Division, network, date, venue, city, state, qb_winner_1, coach_winner, team_loser, coach_loser, avg._ticket_price, inflation_adj.</a:t>
            </a:r>
            <a:endParaRPr sz="1500">
              <a:solidFill>
                <a:schemeClr val="accent3"/>
              </a:solidFill>
              <a:latin typeface="Average"/>
              <a:ea typeface="Average"/>
              <a:cs typeface="Average"/>
              <a:sym typeface="Average"/>
            </a:endParaRPr>
          </a:p>
        </p:txBody>
      </p:sp>
      <p:pic>
        <p:nvPicPr>
          <p:cNvPr id="75" name="Google Shape;75;p15"/>
          <p:cNvPicPr preferRelativeResize="0"/>
          <p:nvPr/>
        </p:nvPicPr>
        <p:blipFill>
          <a:blip r:embed="rId3">
            <a:alphaModFix/>
          </a:blip>
          <a:stretch>
            <a:fillRect/>
          </a:stretch>
        </p:blipFill>
        <p:spPr>
          <a:xfrm>
            <a:off x="1337750" y="2571749"/>
            <a:ext cx="1968201" cy="238807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Cleaning</a:t>
            </a:r>
            <a:endParaRPr/>
          </a:p>
        </p:txBody>
      </p:sp>
      <p:sp>
        <p:nvSpPr>
          <p:cNvPr id="81" name="Google Shape;81;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324557" lvl="0" marL="457200" rtl="0" algn="l">
              <a:spcBef>
                <a:spcPts val="0"/>
              </a:spcBef>
              <a:spcAft>
                <a:spcPts val="0"/>
              </a:spcAft>
              <a:buSzPct val="100000"/>
              <a:buChar char="-"/>
            </a:pPr>
            <a:r>
              <a:rPr lang="en" sz="2747"/>
              <a:t>Started with 4 different data sets, </a:t>
            </a:r>
            <a:r>
              <a:rPr lang="en" sz="2747"/>
              <a:t>ended</a:t>
            </a:r>
            <a:r>
              <a:rPr lang="en" sz="2747"/>
              <a:t> with 1</a:t>
            </a:r>
            <a:endParaRPr sz="2747"/>
          </a:p>
          <a:p>
            <a:pPr indent="-324557" lvl="0" marL="457200" rtl="0" algn="l">
              <a:spcBef>
                <a:spcPts val="0"/>
              </a:spcBef>
              <a:spcAft>
                <a:spcPts val="0"/>
              </a:spcAft>
              <a:buSzPct val="100000"/>
              <a:buChar char="-"/>
            </a:pPr>
            <a:r>
              <a:rPr lang="en" sz="2747"/>
              <a:t>Got rid of </a:t>
            </a:r>
            <a:r>
              <a:rPr lang="en" sz="2747"/>
              <a:t>duplicate</a:t>
            </a:r>
            <a:r>
              <a:rPr lang="en" sz="2747"/>
              <a:t> variables </a:t>
            </a:r>
            <a:endParaRPr sz="2747"/>
          </a:p>
          <a:p>
            <a:pPr indent="-324557" lvl="0" marL="457200" rtl="0" algn="l">
              <a:spcBef>
                <a:spcPts val="0"/>
              </a:spcBef>
              <a:spcAft>
                <a:spcPts val="0"/>
              </a:spcAft>
              <a:buSzPct val="100000"/>
              <a:buChar char="-"/>
            </a:pPr>
            <a:r>
              <a:rPr lang="en" sz="2747"/>
              <a:t>Filtered variables to just what we wanted</a:t>
            </a:r>
            <a:endParaRPr sz="2747"/>
          </a:p>
          <a:p>
            <a:pPr indent="-324557" lvl="0" marL="457200" rtl="0" algn="l">
              <a:spcBef>
                <a:spcPts val="0"/>
              </a:spcBef>
              <a:spcAft>
                <a:spcPts val="0"/>
              </a:spcAft>
              <a:buSzPct val="100000"/>
              <a:buChar char="-"/>
            </a:pPr>
            <a:r>
              <a:rPr lang="en" sz="2747"/>
              <a:t>Parsed data for unwanted </a:t>
            </a:r>
            <a:r>
              <a:rPr lang="en" sz="2747"/>
              <a:t>characters</a:t>
            </a:r>
            <a:r>
              <a:rPr lang="en" sz="2747"/>
              <a:t> </a:t>
            </a:r>
            <a:endParaRPr sz="2747"/>
          </a:p>
          <a:p>
            <a:pPr indent="-324557" lvl="0" marL="457200" rtl="0" algn="l">
              <a:spcBef>
                <a:spcPts val="0"/>
              </a:spcBef>
              <a:spcAft>
                <a:spcPts val="0"/>
              </a:spcAft>
              <a:buSzPct val="100000"/>
              <a:buChar char="-"/>
            </a:pPr>
            <a:r>
              <a:rPr lang="en" sz="2747"/>
              <a:t>Created some of our own variables </a:t>
            </a:r>
            <a:endParaRPr sz="2747"/>
          </a:p>
          <a:p>
            <a:pPr indent="-324557" lvl="0" marL="457200" rtl="0" algn="l">
              <a:spcBef>
                <a:spcPts val="0"/>
              </a:spcBef>
              <a:spcAft>
                <a:spcPts val="0"/>
              </a:spcAft>
              <a:buSzPct val="100000"/>
              <a:buChar char="-"/>
            </a:pPr>
            <a:r>
              <a:rPr lang="en" sz="2747"/>
              <a:t>Merged data sets based on team names and superbowl number </a:t>
            </a:r>
            <a:endParaRPr sz="2747"/>
          </a:p>
          <a:p>
            <a:pPr indent="-324557" lvl="0" marL="457200" rtl="0" algn="l">
              <a:spcBef>
                <a:spcPts val="0"/>
              </a:spcBef>
              <a:spcAft>
                <a:spcPts val="0"/>
              </a:spcAft>
              <a:buSzPct val="100000"/>
              <a:buChar char="-"/>
            </a:pPr>
            <a:r>
              <a:rPr lang="en" sz="2747"/>
              <a:t>Converted variables from </a:t>
            </a:r>
            <a:r>
              <a:rPr lang="en" sz="2747"/>
              <a:t>characters</a:t>
            </a:r>
            <a:r>
              <a:rPr lang="en" sz="2747"/>
              <a:t> to </a:t>
            </a:r>
            <a:r>
              <a:rPr lang="en" sz="2747"/>
              <a:t>numeric/date</a:t>
            </a:r>
            <a:endParaRPr sz="2747"/>
          </a:p>
          <a:p>
            <a:pPr indent="-324557" lvl="0" marL="457200" rtl="0" algn="l">
              <a:spcBef>
                <a:spcPts val="0"/>
              </a:spcBef>
              <a:spcAft>
                <a:spcPts val="0"/>
              </a:spcAft>
              <a:buSzPct val="100000"/>
              <a:buChar char="-"/>
            </a:pPr>
            <a:r>
              <a:rPr lang="en" sz="2747"/>
              <a:t>NFL teams that changed names resulted in NA </a:t>
            </a:r>
            <a:endParaRPr sz="2747"/>
          </a:p>
          <a:p>
            <a:pPr indent="-324557" lvl="0" marL="457200" rtl="0" algn="l">
              <a:spcBef>
                <a:spcPts val="0"/>
              </a:spcBef>
              <a:spcAft>
                <a:spcPts val="0"/>
              </a:spcAft>
              <a:buSzPct val="100000"/>
              <a:buChar char="-"/>
            </a:pPr>
            <a:r>
              <a:rPr lang="en" sz="2747"/>
              <a:t>Manually </a:t>
            </a:r>
            <a:r>
              <a:rPr lang="en" sz="2747"/>
              <a:t>imputed</a:t>
            </a:r>
            <a:r>
              <a:rPr lang="en" sz="2747"/>
              <a:t> ticket </a:t>
            </a:r>
            <a:r>
              <a:rPr lang="en" sz="2747"/>
              <a:t>prices</a:t>
            </a:r>
            <a:r>
              <a:rPr lang="en" sz="2747"/>
              <a:t> </a:t>
            </a:r>
            <a:endParaRPr sz="2747"/>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2" name="Google Shape;82;p16"/>
          <p:cNvPicPr preferRelativeResize="0"/>
          <p:nvPr/>
        </p:nvPicPr>
        <p:blipFill>
          <a:blip r:embed="rId3">
            <a:alphaModFix/>
          </a:blip>
          <a:stretch>
            <a:fillRect/>
          </a:stretch>
        </p:blipFill>
        <p:spPr>
          <a:xfrm>
            <a:off x="4268975" y="3009699"/>
            <a:ext cx="4563325" cy="1979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Goals of our Analysis</a:t>
            </a:r>
            <a:endParaRPr/>
          </a:p>
        </p:txBody>
      </p:sp>
      <p:sp>
        <p:nvSpPr>
          <p:cNvPr id="88" name="Google Shape;88;p17"/>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a:t>
            </a:r>
            <a:endParaRPr/>
          </a:p>
          <a:p>
            <a:pPr indent="-342900" lvl="0" marL="457200" rtl="0" algn="l">
              <a:spcBef>
                <a:spcPts val="1200"/>
              </a:spcBef>
              <a:spcAft>
                <a:spcPts val="0"/>
              </a:spcAft>
              <a:buSzPts val="1800"/>
              <a:buChar char="●"/>
            </a:pPr>
            <a:r>
              <a:rPr lang="en"/>
              <a:t>Analyze the data to find correlation trends between different variables</a:t>
            </a:r>
            <a:endParaRPr/>
          </a:p>
          <a:p>
            <a:pPr indent="-342900" lvl="0" marL="457200" rtl="0" algn="l">
              <a:spcBef>
                <a:spcPts val="0"/>
              </a:spcBef>
              <a:spcAft>
                <a:spcPts val="0"/>
              </a:spcAft>
              <a:buSzPts val="1800"/>
              <a:buChar char="●"/>
            </a:pPr>
            <a:r>
              <a:rPr lang="en"/>
              <a:t>Determine what franchises have dominated historically</a:t>
            </a:r>
            <a:endParaRPr/>
          </a:p>
          <a:p>
            <a:pPr indent="-342900" lvl="0" marL="457200" rtl="0" algn="l">
              <a:spcBef>
                <a:spcPts val="0"/>
              </a:spcBef>
              <a:spcAft>
                <a:spcPts val="0"/>
              </a:spcAft>
              <a:buSzPts val="1800"/>
              <a:buChar char="●"/>
            </a:pPr>
            <a:r>
              <a:rPr lang="en"/>
              <a:t>Create visualizations that demonstrate the evolution of the sport</a:t>
            </a:r>
            <a:endParaRPr/>
          </a:p>
          <a:p>
            <a:pPr indent="-342900" lvl="0" marL="457200" rtl="0" algn="l">
              <a:spcBef>
                <a:spcPts val="0"/>
              </a:spcBef>
              <a:spcAft>
                <a:spcPts val="0"/>
              </a:spcAft>
              <a:buSzPts val="1800"/>
              <a:buChar char="●"/>
            </a:pPr>
            <a:r>
              <a:rPr lang="en"/>
              <a:t>Discover financial trends to draw conclusions about the rise or fall of the </a:t>
            </a:r>
            <a:r>
              <a:rPr lang="en"/>
              <a:t>NFL's</a:t>
            </a:r>
            <a:r>
              <a:rPr lang="en"/>
              <a:t> market value</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89" name="Google Shape;89;p17"/>
          <p:cNvPicPr preferRelativeResize="0"/>
          <p:nvPr/>
        </p:nvPicPr>
        <p:blipFill>
          <a:blip r:embed="rId3">
            <a:alphaModFix/>
          </a:blip>
          <a:stretch>
            <a:fillRect/>
          </a:stretch>
        </p:blipFill>
        <p:spPr>
          <a:xfrm>
            <a:off x="3600450" y="3019675"/>
            <a:ext cx="1943100" cy="1828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Query 1: </a:t>
            </a:r>
            <a:r>
              <a:rPr lang="en" sz="1700"/>
              <a:t> What is the trend of total points scored in Super Bowl games over the years?</a:t>
            </a:r>
            <a:endParaRPr sz="1700"/>
          </a:p>
        </p:txBody>
      </p:sp>
      <p:pic>
        <p:nvPicPr>
          <p:cNvPr id="95" name="Google Shape;95;p18"/>
          <p:cNvPicPr preferRelativeResize="0"/>
          <p:nvPr/>
        </p:nvPicPr>
        <p:blipFill>
          <a:blip r:embed="rId3">
            <a:alphaModFix/>
          </a:blip>
          <a:stretch>
            <a:fillRect/>
          </a:stretch>
        </p:blipFill>
        <p:spPr>
          <a:xfrm>
            <a:off x="1694011" y="1482274"/>
            <a:ext cx="5755976" cy="23915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a:t>
            </a:r>
            <a:endParaRPr/>
          </a:p>
        </p:txBody>
      </p:sp>
      <p:pic>
        <p:nvPicPr>
          <p:cNvPr id="101" name="Google Shape;101;p19"/>
          <p:cNvPicPr preferRelativeResize="0"/>
          <p:nvPr/>
        </p:nvPicPr>
        <p:blipFill>
          <a:blip r:embed="rId3">
            <a:alphaModFix/>
          </a:blip>
          <a:stretch>
            <a:fillRect/>
          </a:stretch>
        </p:blipFill>
        <p:spPr>
          <a:xfrm>
            <a:off x="2159350" y="445025"/>
            <a:ext cx="5106425" cy="4113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Query 2: Which stadiums have hosted the most SuperBowl games?</a:t>
            </a:r>
            <a:endParaRPr sz="2500"/>
          </a:p>
        </p:txBody>
      </p:sp>
      <p:pic>
        <p:nvPicPr>
          <p:cNvPr id="107" name="Google Shape;107;p20"/>
          <p:cNvPicPr preferRelativeResize="0"/>
          <p:nvPr/>
        </p:nvPicPr>
        <p:blipFill>
          <a:blip r:embed="rId3">
            <a:alphaModFix/>
          </a:blip>
          <a:stretch>
            <a:fillRect/>
          </a:stretch>
        </p:blipFill>
        <p:spPr>
          <a:xfrm>
            <a:off x="311700" y="1309088"/>
            <a:ext cx="3269325" cy="3001575"/>
          </a:xfrm>
          <a:prstGeom prst="rect">
            <a:avLst/>
          </a:prstGeom>
          <a:noFill/>
          <a:ln>
            <a:noFill/>
          </a:ln>
        </p:spPr>
      </p:pic>
      <p:sp>
        <p:nvSpPr>
          <p:cNvPr id="108" name="Google Shape;108;p20"/>
          <p:cNvSpPr txBox="1"/>
          <p:nvPr/>
        </p:nvSpPr>
        <p:spPr>
          <a:xfrm>
            <a:off x="4642075" y="1270000"/>
            <a:ext cx="4521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accent3"/>
              </a:solidFill>
              <a:latin typeface="Average"/>
              <a:ea typeface="Average"/>
              <a:cs typeface="Average"/>
              <a:sym typeface="Average"/>
            </a:endParaRPr>
          </a:p>
        </p:txBody>
      </p:sp>
      <p:pic>
        <p:nvPicPr>
          <p:cNvPr id="109" name="Google Shape;109;p20"/>
          <p:cNvPicPr preferRelativeResize="0"/>
          <p:nvPr/>
        </p:nvPicPr>
        <p:blipFill>
          <a:blip r:embed="rId4">
            <a:alphaModFix/>
          </a:blip>
          <a:stretch>
            <a:fillRect/>
          </a:stretch>
        </p:blipFill>
        <p:spPr>
          <a:xfrm>
            <a:off x="3733400" y="1483650"/>
            <a:ext cx="5258175" cy="26524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Visualization #2</a:t>
            </a:r>
            <a:endParaRPr/>
          </a:p>
        </p:txBody>
      </p:sp>
      <p:pic>
        <p:nvPicPr>
          <p:cNvPr id="115" name="Google Shape;115;p21"/>
          <p:cNvPicPr preferRelativeResize="0"/>
          <p:nvPr/>
        </p:nvPicPr>
        <p:blipFill>
          <a:blip r:embed="rId3">
            <a:alphaModFix/>
          </a:blip>
          <a:stretch>
            <a:fillRect/>
          </a:stretch>
        </p:blipFill>
        <p:spPr>
          <a:xfrm>
            <a:off x="1371212" y="1130550"/>
            <a:ext cx="6401577" cy="3460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